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5" r:id="rId4"/>
    <p:sldId id="277" r:id="rId5"/>
    <p:sldId id="278" r:id="rId6"/>
    <p:sldId id="268" r:id="rId7"/>
    <p:sldId id="279" r:id="rId8"/>
    <p:sldId id="257" r:id="rId9"/>
    <p:sldId id="261" r:id="rId10"/>
    <p:sldId id="258" r:id="rId11"/>
    <p:sldId id="259" r:id="rId12"/>
    <p:sldId id="262" r:id="rId13"/>
    <p:sldId id="264" r:id="rId14"/>
    <p:sldId id="263" r:id="rId15"/>
    <p:sldId id="270" r:id="rId16"/>
    <p:sldId id="275" r:id="rId17"/>
    <p:sldId id="272" r:id="rId18"/>
    <p:sldId id="274" r:id="rId19"/>
    <p:sldId id="273" r:id="rId20"/>
    <p:sldId id="276" r:id="rId21"/>
    <p:sldId id="280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31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211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77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661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05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96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34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34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16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2794-8C6E-4FF8-A958-7C9677BA32B4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00503-A9D4-4C6A-85EA-61B6E206E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65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39800" y="3452019"/>
            <a:ext cx="5207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>
                <a:solidFill>
                  <a:schemeClr val="bg1"/>
                </a:solidFill>
              </a:rPr>
              <a:t>Wydarzenia związanie z Unią Europejską w Muzeum Niepodległości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098" name="Obraz 1" descr="MN_logo_newv2_sto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5210969"/>
            <a:ext cx="15906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494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00100" y="4257963"/>
            <a:ext cx="5902036" cy="23172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Muzeum Więzienia Pawiak. </a:t>
            </a:r>
            <a:r>
              <a:rPr lang="pl-PL" dirty="0" smtClean="0">
                <a:solidFill>
                  <a:schemeClr val="bg1"/>
                </a:solidFill>
              </a:rPr>
              <a:t>Uczestnicy mogli skorzystać z bezpłatnego oprowadzania po wystawach stałych, a także skorzystać z porady w zakresie Funduszy Europejskich w punkcie informacyjnym.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tatic.goout.cloud/muzeumniepodlegloscipl/2024/05/6e75de98-p1100535-783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16" y="317500"/>
            <a:ext cx="4670820" cy="610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goout.cloud/muzeumniepodlegloscipl/2024/05/50db1365-p1100574-1024x6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65125"/>
            <a:ext cx="5902036" cy="3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3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9800" y="51149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Mauzoleum Walki i Męczeństwa Szucha. </a:t>
            </a:r>
            <a:r>
              <a:rPr lang="pl-PL" dirty="0" smtClean="0">
                <a:solidFill>
                  <a:schemeClr val="bg1"/>
                </a:solidFill>
              </a:rPr>
              <a:t>Również tutaj uczestnicy mogli skorzystać z bezpłatnego wstępu i oprowadzania z przewodnikiem.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266699"/>
            <a:ext cx="6096000" cy="45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58708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X Pawilon Cytadeli Warszawskiej. </a:t>
            </a:r>
            <a:r>
              <a:rPr lang="pl-PL" dirty="0" smtClean="0">
                <a:solidFill>
                  <a:schemeClr val="bg1"/>
                </a:solidFill>
              </a:rPr>
              <a:t>W sali audiowizualnej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im. Karola </a:t>
            </a:r>
            <a:r>
              <a:rPr lang="pl-PL" dirty="0" err="1" smtClean="0">
                <a:solidFill>
                  <a:schemeClr val="bg1"/>
                </a:solidFill>
              </a:rPr>
              <a:t>Beyera</a:t>
            </a:r>
            <a:r>
              <a:rPr lang="pl-PL" dirty="0" smtClean="0">
                <a:solidFill>
                  <a:schemeClr val="bg1"/>
                </a:solidFill>
              </a:rPr>
              <a:t> miał miejsce koncert w wykonaniu Chóru Męskiego im. Wacława Lachmana Towarzystwa </a:t>
            </a:r>
            <a:r>
              <a:rPr lang="pl-PL" dirty="0" err="1" smtClean="0">
                <a:solidFill>
                  <a:schemeClr val="bg1"/>
                </a:solidFill>
              </a:rPr>
              <a:t>Śpiewczego</a:t>
            </a:r>
            <a:r>
              <a:rPr lang="pl-PL" dirty="0" smtClean="0">
                <a:solidFill>
                  <a:schemeClr val="bg1"/>
                </a:solidFill>
              </a:rPr>
              <a:t> Harfa, a także pokazy filmów: </a:t>
            </a:r>
            <a:r>
              <a:rPr lang="pl-PL" i="1" dirty="0" smtClean="0">
                <a:solidFill>
                  <a:schemeClr val="bg1"/>
                </a:solidFill>
              </a:rPr>
              <a:t>Człowiek świętego imienia. Rzecz o Romualdzie Traugutcie </a:t>
            </a:r>
            <a:r>
              <a:rPr lang="pl-PL" dirty="0" smtClean="0">
                <a:solidFill>
                  <a:schemeClr val="bg1"/>
                </a:solidFill>
              </a:rPr>
              <a:t>oraz </a:t>
            </a:r>
            <a:r>
              <a:rPr lang="pl-PL" i="1" dirty="0" smtClean="0">
                <a:solidFill>
                  <a:schemeClr val="bg1"/>
                </a:solidFill>
              </a:rPr>
              <a:t>Sprawa Traugutta. </a:t>
            </a:r>
            <a:r>
              <a:rPr lang="pl-PL" dirty="0" smtClean="0">
                <a:solidFill>
                  <a:schemeClr val="bg1"/>
                </a:solidFill>
              </a:rPr>
              <a:t> 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456870"/>
            <a:ext cx="5918200" cy="39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goout.cloud/muzeumniepodlegloscipl/2024/05/f283765e-8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65125"/>
            <a:ext cx="5661091" cy="37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goout.cloud/muzeumniepodlegloscipl/2024/05/18834650-9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1" y="2748108"/>
            <a:ext cx="5631589" cy="3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411" y="279545"/>
            <a:ext cx="5228298" cy="2468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X Pawilon Cytadeli Warszawskiej. </a:t>
            </a:r>
            <a:r>
              <a:rPr lang="pl-PL" dirty="0" smtClean="0">
                <a:solidFill>
                  <a:schemeClr val="bg1"/>
                </a:solidFill>
              </a:rPr>
              <a:t>Goście mogli wziąć udział w oprowadzaniu tematycznym po wystawie pod hasłem </a:t>
            </a:r>
            <a:r>
              <a:rPr lang="pl-PL" i="1" dirty="0" smtClean="0">
                <a:solidFill>
                  <a:schemeClr val="bg1"/>
                </a:solidFill>
              </a:rPr>
              <a:t>Powstanie styczniowe. Śledztwo i proces Romualda Traugutta, </a:t>
            </a:r>
            <a:r>
              <a:rPr lang="pl-PL" dirty="0" smtClean="0">
                <a:solidFill>
                  <a:schemeClr val="bg1"/>
                </a:solidFill>
              </a:rPr>
              <a:t>a także</a:t>
            </a:r>
            <a:r>
              <a:rPr lang="pl-PL" i="1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skorzystać ze spaceru do miejsca stracenia Romualda Traugutta </a:t>
            </a:r>
            <a:r>
              <a:rPr lang="pl-PL" i="1" dirty="0" smtClean="0">
                <a:solidFill>
                  <a:schemeClr val="bg1"/>
                </a:solidFill>
              </a:rPr>
              <a:t>Ostatnia droga dyktatora.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31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254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Brama Bielańska (Cytadela Warszawska). </a:t>
            </a:r>
            <a:r>
              <a:rPr lang="pl-PL" dirty="0" smtClean="0">
                <a:solidFill>
                  <a:schemeClr val="bg1"/>
                </a:solidFill>
              </a:rPr>
              <a:t>W Bramie Bielańskiej odbył się wernisaż wystawy </a:t>
            </a:r>
            <a:r>
              <a:rPr lang="pl-PL" i="1" dirty="0" smtClean="0">
                <a:solidFill>
                  <a:schemeClr val="bg1"/>
                </a:solidFill>
              </a:rPr>
              <a:t>As bierze raz, </a:t>
            </a:r>
            <a:r>
              <a:rPr lang="pl-PL" dirty="0" smtClean="0">
                <a:solidFill>
                  <a:schemeClr val="bg1"/>
                </a:solidFill>
              </a:rPr>
              <a:t>poświęconej dawnym taliom kart do gry.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4102" name="Picture 6" descr="https://static.goout.cloud/muzeumniepodlegloscipl/2024/05/ed4d737f-2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9181"/>
            <a:ext cx="5449454" cy="36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tatic.goout.cloud/muzeumniepodlegloscipl/2024/05/a0d48e6b-1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46" y="466724"/>
            <a:ext cx="5449454" cy="36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4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5505450" cy="2073275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  <a:latin typeface="+mn-lt"/>
              </a:rPr>
              <a:t>Mazowiecki Wędrowny Instytut Europejski im. Wojciecha Bogumiła Jastrzębowskiego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197225"/>
            <a:ext cx="550545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Powstał z inicjatywy </a:t>
            </a:r>
            <a:r>
              <a:rPr lang="pl-PL" dirty="0">
                <a:solidFill>
                  <a:schemeClr val="bg1"/>
                </a:solidFill>
              </a:rPr>
              <a:t>Samorządu Województwa Mazowieckiego </a:t>
            </a:r>
            <a:r>
              <a:rPr lang="pl-PL" dirty="0" smtClean="0">
                <a:solidFill>
                  <a:schemeClr val="bg1"/>
                </a:solidFill>
              </a:rPr>
              <a:t>we współpracy z Muzeum Niepodległości i Fundacją „My Obywatele Unii Europejskiej” w 2022 roku, a od </a:t>
            </a:r>
            <a:r>
              <a:rPr lang="pl-PL" dirty="0">
                <a:solidFill>
                  <a:schemeClr val="bg1"/>
                </a:solidFill>
              </a:rPr>
              <a:t>2023 roku MWIE działa jako część Edukacji Europejskiej na Mazowszu. </a:t>
            </a:r>
          </a:p>
          <a:p>
            <a:pPr marL="0" indent="0">
              <a:buNone/>
            </a:pPr>
            <a:endParaRPr lang="pl-PL" sz="44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50" y="0"/>
            <a:ext cx="4862809" cy="6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  <a:latin typeface="+mn-lt"/>
              </a:rPr>
              <a:t>Mazowiecki Wędrowny Instytut Europejski im. Wojciecha Bogumiła Jastrzębowskiego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46990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MWIE to cykl wydarzeń </a:t>
            </a:r>
            <a:r>
              <a:rPr lang="pl-PL" dirty="0" smtClean="0">
                <a:solidFill>
                  <a:schemeClr val="bg1"/>
                </a:solidFill>
              </a:rPr>
              <a:t>na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terenie </a:t>
            </a:r>
            <a:r>
              <a:rPr lang="pl-PL" dirty="0">
                <a:solidFill>
                  <a:schemeClr val="bg1"/>
                </a:solidFill>
              </a:rPr>
              <a:t>województwa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mazowieckiego </a:t>
            </a:r>
            <a:r>
              <a:rPr lang="pl-PL" dirty="0">
                <a:solidFill>
                  <a:schemeClr val="bg1"/>
                </a:solidFill>
              </a:rPr>
              <a:t>mający na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celu </a:t>
            </a:r>
            <a:r>
              <a:rPr lang="pl-PL" dirty="0">
                <a:solidFill>
                  <a:schemeClr val="bg1"/>
                </a:solidFill>
              </a:rPr>
              <a:t>szerzenie świadomości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obywatelstwa </a:t>
            </a:r>
            <a:r>
              <a:rPr lang="pl-PL" dirty="0">
                <a:solidFill>
                  <a:schemeClr val="bg1"/>
                </a:solidFill>
              </a:rPr>
              <a:t>UE, zasad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jedności </a:t>
            </a:r>
            <a:r>
              <a:rPr lang="pl-PL" dirty="0">
                <a:solidFill>
                  <a:schemeClr val="bg1"/>
                </a:solidFill>
              </a:rPr>
              <a:t>i solidarności,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znaczenia </a:t>
            </a:r>
            <a:r>
              <a:rPr lang="pl-PL" dirty="0">
                <a:solidFill>
                  <a:schemeClr val="bg1"/>
                </a:solidFill>
              </a:rPr>
              <a:t>funduszy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europejskich </a:t>
            </a:r>
            <a:r>
              <a:rPr lang="pl-PL" dirty="0">
                <a:solidFill>
                  <a:schemeClr val="bg1"/>
                </a:solidFill>
              </a:rPr>
              <a:t>dla lokalnej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społeczności</a:t>
            </a:r>
            <a:r>
              <a:rPr lang="pl-PL" dirty="0">
                <a:solidFill>
                  <a:schemeClr val="bg1"/>
                </a:solidFill>
              </a:rPr>
              <a:t>, a także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przekazywania </a:t>
            </a:r>
            <a:r>
              <a:rPr lang="pl-PL" dirty="0">
                <a:solidFill>
                  <a:schemeClr val="bg1"/>
                </a:solidFill>
              </a:rPr>
              <a:t>wiedzy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na </a:t>
            </a:r>
            <a:r>
              <a:rPr lang="pl-PL" dirty="0">
                <a:solidFill>
                  <a:schemeClr val="bg1"/>
                </a:solidFill>
              </a:rPr>
              <a:t>temat Wojciecha </a:t>
            </a:r>
            <a:r>
              <a:rPr lang="pl-PL" dirty="0" smtClean="0">
                <a:solidFill>
                  <a:schemeClr val="bg1"/>
                </a:solidFill>
              </a:rPr>
              <a:t>Bogumiła Jastrzębowskiego</a:t>
            </a:r>
            <a:r>
              <a:rPr lang="pl-PL" dirty="0">
                <a:solidFill>
                  <a:schemeClr val="bg1"/>
                </a:solidFill>
              </a:rPr>
              <a:t>. </a:t>
            </a:r>
            <a:r>
              <a:rPr lang="pl-PL" dirty="0" smtClean="0">
                <a:solidFill>
                  <a:schemeClr val="bg1"/>
                </a:solidFill>
              </a:rPr>
              <a:t>Akcja ma na celu dotarcie zarówno do gmin podwarszawskich, jak i najdalszych zakątków Mazowsza.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54" y="1749425"/>
            <a:ext cx="6832446" cy="34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  <a:latin typeface="+mn-lt"/>
              </a:rPr>
              <a:t>Mazowiecki Wędrowny Instytut Europejski im. Wojciecha Bogumiła Jastrzębowskiego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78024"/>
            <a:ext cx="10731500" cy="475297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Podczas każdego wydarzenia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toczy się dyskusja w formie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debaty na temat zasad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jedności i solidarności UE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oraz jaki ma ona wpływ na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codzienność Polaków.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Następnie odbywa się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inscenizacja pt. </a:t>
            </a:r>
            <a:r>
              <a:rPr lang="pl-PL" dirty="0">
                <a:solidFill>
                  <a:schemeClr val="bg1"/>
                </a:solidFill>
              </a:rPr>
              <a:t>"Nie ma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niepodległości bez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europejskiej jedności” z udziałem lokalnych mieszkańców. 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25625"/>
            <a:ext cx="6235700" cy="35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67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  <a:latin typeface="+mn-lt"/>
              </a:rPr>
              <a:t>Mazowiecki Wędrowny Instytut Europejski im. Wojciecha Bogumiła Jastrzębowskiego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36725"/>
            <a:ext cx="4572000" cy="49180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W ramach MWIE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zorganizowano 28 spotkań,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tym 5 ze środków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Muzeum oraz 23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dofinansowanych przez Samorząd Województwa Mazowieckiego.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 wydarzeń skorzystało około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10 000 osób. </a:t>
            </a:r>
            <a:r>
              <a:rPr lang="pl-PL" dirty="0">
                <a:solidFill>
                  <a:schemeClr val="bg1"/>
                </a:solidFill>
              </a:rPr>
              <a:t>Zarząd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Województwa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Mazowieckiego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reprezentowali </a:t>
            </a:r>
            <a:r>
              <a:rPr lang="pl-PL" dirty="0">
                <a:solidFill>
                  <a:schemeClr val="bg1"/>
                </a:solidFill>
              </a:rPr>
              <a:t>Marszałek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Adam </a:t>
            </a:r>
            <a:r>
              <a:rPr lang="pl-PL" dirty="0">
                <a:solidFill>
                  <a:schemeClr val="bg1"/>
                </a:solidFill>
              </a:rPr>
              <a:t>Struzik,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Wicemarszałek </a:t>
            </a:r>
            <a:r>
              <a:rPr lang="pl-PL" dirty="0">
                <a:solidFill>
                  <a:schemeClr val="bg1"/>
                </a:solidFill>
              </a:rPr>
              <a:t>Wiesław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err="1" smtClean="0">
                <a:solidFill>
                  <a:schemeClr val="bg1"/>
                </a:solidFill>
              </a:rPr>
              <a:t>Raboszuk</a:t>
            </a:r>
            <a:r>
              <a:rPr lang="pl-PL" dirty="0">
                <a:solidFill>
                  <a:schemeClr val="bg1"/>
                </a:solidFill>
              </a:rPr>
              <a:t>, Wicemarszałek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Rafał </a:t>
            </a:r>
            <a:r>
              <a:rPr lang="pl-PL" dirty="0">
                <a:solidFill>
                  <a:schemeClr val="bg1"/>
                </a:solidFill>
              </a:rPr>
              <a:t>Rajkowski oraz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Członek Zarządu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Janina </a:t>
            </a:r>
            <a:r>
              <a:rPr lang="pl-PL" dirty="0">
                <a:solidFill>
                  <a:schemeClr val="bg1"/>
                </a:solidFill>
              </a:rPr>
              <a:t>Ewa </a:t>
            </a:r>
            <a:r>
              <a:rPr lang="pl-PL" dirty="0" err="1" smtClean="0">
                <a:solidFill>
                  <a:schemeClr val="bg1"/>
                </a:solidFill>
              </a:rPr>
              <a:t>Ozełowska</a:t>
            </a:r>
            <a:r>
              <a:rPr lang="pl-PL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2033588"/>
            <a:ext cx="666750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64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</a:rPr>
              <a:t>Ochotnicza Straż Pożarna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97024"/>
            <a:ext cx="5473700" cy="479107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Mazowieckie oddziały OSP otrzymały niemal 253 mln zł z UE na zakup średnich i ciężkich wozów strażackich. Do Mazowieckiej Jednostki Wdrażania Programów Unijnych spłynęło 200 wniosków; wybrano z nich 188 projektów. Marszałek Adam Struzik powołał m. in. Bartłomieja </a:t>
            </a:r>
            <a:r>
              <a:rPr lang="pl-PL" dirty="0" err="1" smtClean="0">
                <a:solidFill>
                  <a:schemeClr val="bg1"/>
                </a:solidFill>
              </a:rPr>
              <a:t>Kłuska</a:t>
            </a:r>
            <a:r>
              <a:rPr lang="pl-PL" dirty="0" smtClean="0">
                <a:solidFill>
                  <a:schemeClr val="bg1"/>
                </a:solidFill>
              </a:rPr>
              <a:t> z Muzeum Niepodległości jako wsparcie merytoryczne projektu.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471136"/>
            <a:ext cx="4964518" cy="29051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3263899"/>
            <a:ext cx="4964518" cy="33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Muzeum Niepodległości a Unia Europejska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56388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Muzeum Niepodległości w Warszawie jest instytucją, dla której organizatorem jest Samorząd Województwa Mazowieckiego. Samorząd zajmuje się m.in. wdrażaniem funduszy unijnych – Muzeum również niejednokrotnie skorzystało z dofinasowań z tego źródła, np. na remont siedziby głównej.  Muzeum włącza się czynnie w różne działania, mające na celu popularyzacje idei i wartości Unii Europejskiej.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03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</a:rPr>
              <a:t>Ochotnicza Straż Pożarna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55118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Od stycznia do marca odbyło się 38 wydarzeń, podczas których podpisano umowy między Województwem Mazowieckim a beneficjentami projektu. </a:t>
            </a:r>
            <a:r>
              <a:rPr lang="pl-PL" dirty="0">
                <a:solidFill>
                  <a:schemeClr val="bg1"/>
                </a:solidFill>
              </a:rPr>
              <a:t>W trakcie spotkań </a:t>
            </a:r>
            <a:r>
              <a:rPr lang="pl-PL" dirty="0" smtClean="0">
                <a:solidFill>
                  <a:schemeClr val="bg1"/>
                </a:solidFill>
              </a:rPr>
              <a:t>odbyły się również skrócone inscenizacje spektaklu „Konstytucja dla Europy” </a:t>
            </a:r>
            <a:r>
              <a:rPr lang="pl-PL" dirty="0">
                <a:solidFill>
                  <a:schemeClr val="bg1"/>
                </a:solidFill>
              </a:rPr>
              <a:t>w wykonaniu Olgierda Łukaszewicza i aktora/aktorki oraz wykład Eksperta z Komisji Europejskiej.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64" y="365125"/>
            <a:ext cx="4858936" cy="3238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64" y="2832798"/>
            <a:ext cx="4858936" cy="36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4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6300" y="4543425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Dziękuję za uwagę.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58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</a:rPr>
              <a:t>Wystawa </a:t>
            </a:r>
            <a:r>
              <a:rPr lang="pl-PL" b="1" i="1" dirty="0" smtClean="0">
                <a:solidFill>
                  <a:schemeClr val="bg1"/>
                </a:solidFill>
              </a:rPr>
              <a:t>My </a:t>
            </a:r>
            <a:r>
              <a:rPr lang="pl-PL" b="1" i="1" dirty="0" err="1" smtClean="0">
                <a:solidFill>
                  <a:schemeClr val="bg1"/>
                </a:solidFill>
              </a:rPr>
              <a:t>Europianie</a:t>
            </a:r>
            <a:r>
              <a:rPr lang="pl-PL" b="1" i="1" dirty="0" smtClean="0">
                <a:solidFill>
                  <a:schemeClr val="bg1"/>
                </a:solidFill>
              </a:rPr>
              <a:t>. Od Unii Lubelskiej do Unii Europejskiej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3045" y="1834860"/>
            <a:ext cx="5645727" cy="46490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26 marca w Muzeum Niepodległości odbył się wernisaż wystawy </a:t>
            </a:r>
            <a:r>
              <a:rPr lang="pl-PL" i="1" dirty="0" smtClean="0">
                <a:solidFill>
                  <a:schemeClr val="bg1"/>
                </a:solidFill>
              </a:rPr>
              <a:t>My </a:t>
            </a:r>
            <a:r>
              <a:rPr lang="pl-PL" i="1" dirty="0" err="1" smtClean="0">
                <a:solidFill>
                  <a:schemeClr val="bg1"/>
                </a:solidFill>
              </a:rPr>
              <a:t>Europianie</a:t>
            </a:r>
            <a:r>
              <a:rPr lang="pl-PL" i="1" dirty="0" smtClean="0">
                <a:solidFill>
                  <a:schemeClr val="bg1"/>
                </a:solidFill>
              </a:rPr>
              <a:t>. Od Unii Lubelskiej do Unii Europejskiej, </a:t>
            </a:r>
            <a:r>
              <a:rPr lang="pl-PL" dirty="0" smtClean="0">
                <a:solidFill>
                  <a:schemeClr val="bg1"/>
                </a:solidFill>
              </a:rPr>
              <a:t>której celem było upamiętnienie 455. rocznicy </a:t>
            </a:r>
            <a:r>
              <a:rPr lang="pl-PL" dirty="0">
                <a:solidFill>
                  <a:schemeClr val="bg1"/>
                </a:solidFill>
              </a:rPr>
              <a:t>uchwalenia Unii Lubelskiej i 20. rocznicy wstąpienia </a:t>
            </a:r>
            <a:r>
              <a:rPr lang="pl-PL" dirty="0" smtClean="0">
                <a:solidFill>
                  <a:schemeClr val="bg1"/>
                </a:solidFill>
              </a:rPr>
              <a:t>Polski </a:t>
            </a:r>
            <a:r>
              <a:rPr lang="pl-PL" dirty="0">
                <a:solidFill>
                  <a:schemeClr val="bg1"/>
                </a:solidFill>
              </a:rPr>
              <a:t>do Unii </a:t>
            </a:r>
            <a:r>
              <a:rPr lang="pl-PL" dirty="0" smtClean="0">
                <a:solidFill>
                  <a:schemeClr val="bg1"/>
                </a:solidFill>
              </a:rPr>
              <a:t>Europejskiej. </a:t>
            </a:r>
            <a:r>
              <a:rPr lang="pl-PL" dirty="0">
                <a:solidFill>
                  <a:schemeClr val="bg1"/>
                </a:solidFill>
              </a:rPr>
              <a:t>Autorem i pomysłodawcą wystawy był dr Jan Sęk</a:t>
            </a:r>
            <a:r>
              <a:rPr lang="pl-PL" dirty="0" smtClean="0">
                <a:solidFill>
                  <a:schemeClr val="bg1"/>
                </a:solidFill>
              </a:rPr>
              <a:t>, prezes Fundacji </a:t>
            </a:r>
            <a:r>
              <a:rPr lang="pl-PL" i="1" dirty="0" smtClean="0">
                <a:solidFill>
                  <a:schemeClr val="bg1"/>
                </a:solidFill>
              </a:rPr>
              <a:t>Willa Polonia</a:t>
            </a:r>
            <a:r>
              <a:rPr lang="pl-PL" dirty="0" smtClean="0">
                <a:solidFill>
                  <a:schemeClr val="bg1"/>
                </a:solidFill>
              </a:rPr>
              <a:t>, zaś jej </a:t>
            </a:r>
            <a:r>
              <a:rPr lang="pl-PL" dirty="0">
                <a:solidFill>
                  <a:schemeClr val="bg1"/>
                </a:solidFill>
              </a:rPr>
              <a:t>kuratorem </a:t>
            </a:r>
            <a:r>
              <a:rPr lang="pl-PL" dirty="0" smtClean="0">
                <a:solidFill>
                  <a:schemeClr val="bg1"/>
                </a:solidFill>
              </a:rPr>
              <a:t>- </a:t>
            </a:r>
            <a:r>
              <a:rPr lang="pl-PL" dirty="0">
                <a:solidFill>
                  <a:schemeClr val="bg1"/>
                </a:solidFill>
              </a:rPr>
              <a:t>Lech </a:t>
            </a:r>
            <a:r>
              <a:rPr lang="pl-PL" dirty="0" smtClean="0">
                <a:solidFill>
                  <a:schemeClr val="bg1"/>
                </a:solidFill>
              </a:rPr>
              <a:t>Marchlewski, kierownik </a:t>
            </a:r>
            <a:r>
              <a:rPr lang="pl-PL" dirty="0">
                <a:solidFill>
                  <a:schemeClr val="bg1"/>
                </a:solidFill>
              </a:rPr>
              <a:t>Działu Edukacji </a:t>
            </a:r>
            <a:r>
              <a:rPr lang="pl-PL" dirty="0" smtClean="0">
                <a:solidFill>
                  <a:schemeClr val="bg1"/>
                </a:solidFill>
              </a:rPr>
              <a:t>Muzeum. Wystawę </a:t>
            </a:r>
            <a:r>
              <a:rPr lang="pl-PL" dirty="0">
                <a:solidFill>
                  <a:schemeClr val="bg1"/>
                </a:solidFill>
              </a:rPr>
              <a:t>objęli patronatem honorowym: Adam Struzik - Marszałek Województwa Mazowieckiego i Krzysztof Żuk - Prezydent Lublina.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https://static.goout.cloud/muzeumniepodlegloscipl/2024/03/de612f5b-pierwsze-sca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72" y="1917991"/>
            <a:ext cx="5307561" cy="364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99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523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Wystawa </a:t>
            </a:r>
            <a:r>
              <a:rPr lang="pl-PL" b="1" i="1" dirty="0" smtClean="0">
                <a:solidFill>
                  <a:schemeClr val="bg1"/>
                </a:solidFill>
              </a:rPr>
              <a:t>My </a:t>
            </a:r>
            <a:r>
              <a:rPr lang="pl-PL" b="1" i="1" dirty="0" err="1" smtClean="0">
                <a:solidFill>
                  <a:schemeClr val="bg1"/>
                </a:solidFill>
              </a:rPr>
              <a:t>Europianie</a:t>
            </a:r>
            <a:r>
              <a:rPr lang="pl-PL" b="1" i="1" dirty="0" smtClean="0">
                <a:solidFill>
                  <a:schemeClr val="bg1"/>
                </a:solidFill>
              </a:rPr>
              <a:t>. </a:t>
            </a:r>
            <a:br>
              <a:rPr lang="pl-PL" b="1" i="1" dirty="0" smtClean="0">
                <a:solidFill>
                  <a:schemeClr val="bg1"/>
                </a:solidFill>
              </a:rPr>
            </a:br>
            <a:r>
              <a:rPr lang="pl-PL" b="1" i="1" dirty="0" smtClean="0">
                <a:solidFill>
                  <a:schemeClr val="bg1"/>
                </a:solidFill>
              </a:rPr>
              <a:t>Od Unii Lubelskiej do </a:t>
            </a:r>
            <a:br>
              <a:rPr lang="pl-PL" b="1" i="1" dirty="0" smtClean="0">
                <a:solidFill>
                  <a:schemeClr val="bg1"/>
                </a:solidFill>
              </a:rPr>
            </a:br>
            <a:r>
              <a:rPr lang="pl-PL" b="1" i="1" dirty="0" smtClean="0">
                <a:solidFill>
                  <a:schemeClr val="bg1"/>
                </a:solidFill>
              </a:rPr>
              <a:t>Unii Europejskiej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5445" y="2660360"/>
            <a:ext cx="5645727" cy="4649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Tytuł wystawy nawiązuje przede wszystkim do słów wypowiedzianych przez Jana Pawła II </a:t>
            </a:r>
            <a:r>
              <a:rPr lang="pl-PL" i="1" dirty="0">
                <a:solidFill>
                  <a:schemeClr val="bg1"/>
                </a:solidFill>
              </a:rPr>
              <a:t>Od Unii Lubelskiej do Unii Europejskiej! To jest wielki skrót, ale bardzo wiele się w tym skrócie mieści wielorakiej treści. Polska potrzebuje Europy. Europa potrzebuje Polski.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05" y="0"/>
            <a:ext cx="479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523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Wystawa </a:t>
            </a:r>
            <a:r>
              <a:rPr lang="pl-PL" b="1" i="1" dirty="0" smtClean="0">
                <a:solidFill>
                  <a:schemeClr val="bg1"/>
                </a:solidFill>
              </a:rPr>
              <a:t>My </a:t>
            </a:r>
            <a:r>
              <a:rPr lang="pl-PL" b="1" i="1" dirty="0" err="1" smtClean="0">
                <a:solidFill>
                  <a:schemeClr val="bg1"/>
                </a:solidFill>
              </a:rPr>
              <a:t>Europianie</a:t>
            </a:r>
            <a:r>
              <a:rPr lang="pl-PL" b="1" i="1" dirty="0" smtClean="0">
                <a:solidFill>
                  <a:schemeClr val="bg1"/>
                </a:solidFill>
              </a:rPr>
              <a:t>. </a:t>
            </a:r>
            <a:br>
              <a:rPr lang="pl-PL" b="1" i="1" dirty="0" smtClean="0">
                <a:solidFill>
                  <a:schemeClr val="bg1"/>
                </a:solidFill>
              </a:rPr>
            </a:br>
            <a:r>
              <a:rPr lang="pl-PL" b="1" i="1" dirty="0" smtClean="0">
                <a:solidFill>
                  <a:schemeClr val="bg1"/>
                </a:solidFill>
              </a:rPr>
              <a:t>Od Unii Lubelskiej do </a:t>
            </a:r>
            <a:br>
              <a:rPr lang="pl-PL" b="1" i="1" dirty="0" smtClean="0">
                <a:solidFill>
                  <a:schemeClr val="bg1"/>
                </a:solidFill>
              </a:rPr>
            </a:br>
            <a:r>
              <a:rPr lang="pl-PL" b="1" i="1" dirty="0" smtClean="0">
                <a:solidFill>
                  <a:schemeClr val="bg1"/>
                </a:solidFill>
              </a:rPr>
              <a:t>Unii Europejskiej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5445" y="2622260"/>
            <a:ext cx="6262255" cy="4649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Na wystawie znajduje się osiem rzeźb </a:t>
            </a:r>
            <a:r>
              <a:rPr lang="pl-PL" dirty="0" smtClean="0">
                <a:solidFill>
                  <a:schemeClr val="bg1"/>
                </a:solidFill>
              </a:rPr>
              <a:t>Sybilli </a:t>
            </a:r>
            <a:r>
              <a:rPr lang="pl-PL" dirty="0">
                <a:solidFill>
                  <a:schemeClr val="bg1"/>
                </a:solidFill>
              </a:rPr>
              <a:t>– starożytnych wieszczek, które miały przepowiedzieć wiele wielkich wydarzeń w Europie. Autorem posągów jest Wiesław Domański. Artysta nawiązuje do dawnych wizerunków </a:t>
            </a:r>
            <a:r>
              <a:rPr lang="pl-PL" dirty="0" smtClean="0">
                <a:solidFill>
                  <a:schemeClr val="bg1"/>
                </a:solidFill>
              </a:rPr>
              <a:t>Sybilli, </a:t>
            </a:r>
            <a:r>
              <a:rPr lang="pl-PL" dirty="0">
                <a:solidFill>
                  <a:schemeClr val="bg1"/>
                </a:solidFill>
              </a:rPr>
              <a:t>ale też stara się skłonić odbiorców do refleksji nad dniem dzisiejszym i perspektywami rozwoju dla Europy.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051" y="-30281"/>
            <a:ext cx="3609649" cy="68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+mn-lt"/>
              </a:rPr>
              <a:t>Wystawa </a:t>
            </a:r>
            <a:r>
              <a:rPr lang="pl-PL" i="1" dirty="0" smtClean="0">
                <a:solidFill>
                  <a:schemeClr val="bg1"/>
                </a:solidFill>
                <a:latin typeface="+mn-lt"/>
              </a:rPr>
              <a:t>Piotr </a:t>
            </a:r>
            <a:r>
              <a:rPr lang="pl-PL" i="1" dirty="0" err="1">
                <a:solidFill>
                  <a:schemeClr val="bg1"/>
                </a:solidFill>
                <a:latin typeface="+mn-lt"/>
              </a:rPr>
              <a:t>Gagan</a:t>
            </a:r>
            <a:r>
              <a:rPr lang="pl-PL" i="1" dirty="0">
                <a:solidFill>
                  <a:schemeClr val="bg1"/>
                </a:solidFill>
                <a:latin typeface="+mn-lt"/>
              </a:rPr>
              <a:t>  – Puszcza Białowieska. Zielone Płuca </a:t>
            </a:r>
            <a:r>
              <a:rPr lang="pl-PL" i="1" dirty="0" smtClean="0">
                <a:solidFill>
                  <a:schemeClr val="bg1"/>
                </a:solidFill>
                <a:latin typeface="+mn-lt"/>
              </a:rPr>
              <a:t>Europy</a:t>
            </a:r>
            <a:endParaRPr lang="pl-PL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4457700" cy="472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28 maja w Bramie Bielańskiej odbył się wernisaż wystawy „</a:t>
            </a:r>
            <a:r>
              <a:rPr lang="pl-PL" dirty="0">
                <a:solidFill>
                  <a:schemeClr val="bg1"/>
                </a:solidFill>
              </a:rPr>
              <a:t>Piotr </a:t>
            </a:r>
            <a:r>
              <a:rPr lang="pl-PL" dirty="0" err="1">
                <a:solidFill>
                  <a:schemeClr val="bg1"/>
                </a:solidFill>
              </a:rPr>
              <a:t>Gagan</a:t>
            </a:r>
            <a:r>
              <a:rPr lang="pl-PL" dirty="0">
                <a:solidFill>
                  <a:schemeClr val="bg1"/>
                </a:solidFill>
              </a:rPr>
              <a:t>  – Puszcza Białowieska. Zielone Płuca Europy</a:t>
            </a:r>
            <a:r>
              <a:rPr lang="pl-PL" dirty="0" smtClean="0">
                <a:solidFill>
                  <a:schemeClr val="bg1"/>
                </a:solidFill>
              </a:rPr>
              <a:t>”. Jej autor, pochodzący z Hajnówki malarz Piotr </a:t>
            </a:r>
            <a:r>
              <a:rPr lang="pl-PL" dirty="0" err="1" smtClean="0">
                <a:solidFill>
                  <a:schemeClr val="bg1"/>
                </a:solidFill>
              </a:rPr>
              <a:t>Gagan</a:t>
            </a:r>
            <a:r>
              <a:rPr lang="pl-PL" dirty="0" smtClean="0">
                <a:solidFill>
                  <a:schemeClr val="bg1"/>
                </a:solidFill>
              </a:rPr>
              <a:t>, zajmuje się głównie przyrodą Podlasia, zwłaszcza wpisaną na Listę Światowego Dziedzictwa UNESCO Puszczą Białowieską.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static.goout.cloud/muzeumniepodlegloscipl/2024/05/7d08624c-1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67" y="1825624"/>
            <a:ext cx="616623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3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+mn-lt"/>
              </a:rPr>
              <a:t>Wystawa </a:t>
            </a:r>
            <a:r>
              <a:rPr lang="pl-PL" i="1" dirty="0" smtClean="0">
                <a:solidFill>
                  <a:schemeClr val="bg1"/>
                </a:solidFill>
                <a:latin typeface="+mn-lt"/>
              </a:rPr>
              <a:t>Piotr </a:t>
            </a:r>
            <a:r>
              <a:rPr lang="pl-PL" i="1" dirty="0" err="1">
                <a:solidFill>
                  <a:schemeClr val="bg1"/>
                </a:solidFill>
                <a:latin typeface="+mn-lt"/>
              </a:rPr>
              <a:t>Gagan</a:t>
            </a:r>
            <a:r>
              <a:rPr lang="pl-PL" i="1" dirty="0">
                <a:solidFill>
                  <a:schemeClr val="bg1"/>
                </a:solidFill>
                <a:latin typeface="+mn-lt"/>
              </a:rPr>
              <a:t>  – Puszcza Białowieska. Zielone Płuca </a:t>
            </a:r>
            <a:r>
              <a:rPr lang="pl-PL" i="1" dirty="0" smtClean="0">
                <a:solidFill>
                  <a:schemeClr val="bg1"/>
                </a:solidFill>
                <a:latin typeface="+mn-lt"/>
              </a:rPr>
              <a:t>Europy</a:t>
            </a:r>
            <a:endParaRPr lang="pl-PL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4457700" cy="47275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Na wystawie zaprezentowano obrazy ilustrujące Puszczę Białowieską o różnych porach roku. Prastara puszcza, pamietająca dzieje Wielkiego Księstwa Litewskiego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Królestwa Polskiego,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przeżyła wiele kataklizmów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wojen. Niszczona, palona,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nadmiernie eksploatowana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przez </a:t>
            </a:r>
            <a:r>
              <a:rPr lang="pl-PL" dirty="0">
                <a:solidFill>
                  <a:schemeClr val="bg1"/>
                </a:solidFill>
              </a:rPr>
              <a:t>człowieka – zawsze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jednak się odradza.  </a:t>
            </a:r>
          </a:p>
        </p:txBody>
      </p:sp>
      <p:pic>
        <p:nvPicPr>
          <p:cNvPr id="5" name="Picture 2" descr="https://static.goout.cloud/muzeumniepodlegloscipl/2024/05/60689f32-5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36" y="1890530"/>
            <a:ext cx="6552463" cy="436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118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+mn-lt"/>
              </a:rPr>
              <a:t>Dni Otwarte Funduszy Europejskich</a:t>
            </a:r>
            <a:endParaRPr lang="pl-P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49425"/>
            <a:ext cx="53975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Jako beneficjent Funduszy Unii Europejskiej z Programu Operacyjnego </a:t>
            </a:r>
            <a:r>
              <a:rPr lang="pl-PL" dirty="0">
                <a:solidFill>
                  <a:schemeClr val="bg1"/>
                </a:solidFill>
              </a:rPr>
              <a:t>Infrastruktura i Środowisko </a:t>
            </a:r>
            <a:r>
              <a:rPr lang="pl-PL" dirty="0" smtClean="0">
                <a:solidFill>
                  <a:schemeClr val="bg1"/>
                </a:solidFill>
              </a:rPr>
              <a:t>2014-2020 Muzeum od wielu lat uczestniczy w Dniach Otwartych Funduszy Europejskich. Wstęp do Muzeum i jego oddziałów jest w tych dniach jest bezpłatny, ponadto w każdym oddziale są organizowane wydarzenia dla różnorodnych grup odbiorców. </a:t>
            </a:r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static.goout.cloud/muzeumniepodlegloscipl/2024/05/aa318393-plakat-dofe-2024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1" y="0"/>
            <a:ext cx="4813300" cy="68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4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atic.goout.cloud/muzeumniepodlegloscipl/2024/05/5a7f56c0-dsc08840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34" y="421241"/>
            <a:ext cx="4583091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.goout.cloud/muzeumniepodlegloscipl/2024/05/195b5b23-dsc08890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504759"/>
            <a:ext cx="4078210" cy="31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0" y="48744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Pałac </a:t>
            </a:r>
            <a:r>
              <a:rPr lang="pl-PL" b="1" dirty="0" err="1" smtClean="0">
                <a:solidFill>
                  <a:schemeClr val="bg1"/>
                </a:solidFill>
              </a:rPr>
              <a:t>Przebendowskich</a:t>
            </a:r>
            <a:r>
              <a:rPr lang="pl-PL" b="1" dirty="0" smtClean="0">
                <a:solidFill>
                  <a:schemeClr val="bg1"/>
                </a:solidFill>
              </a:rPr>
              <a:t>/Radziwiłłów (siedziba główna Muzeum Niepodległości). </a:t>
            </a:r>
            <a:r>
              <a:rPr lang="pl-PL" dirty="0" smtClean="0">
                <a:solidFill>
                  <a:schemeClr val="bg1"/>
                </a:solidFill>
              </a:rPr>
              <a:t>Zorganizowano oprowadzanie po wystawach muzealnych, a także warsztaty rodzinne poświęcone Konstytucji. W sali audiowizualnej odbył się koncert </a:t>
            </a:r>
            <a:r>
              <a:rPr lang="pl-PL" i="1" dirty="0" smtClean="0">
                <a:solidFill>
                  <a:schemeClr val="bg1"/>
                </a:solidFill>
              </a:rPr>
              <a:t>Pociąg do Europy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static.goout.cloud/muzeumniepodlegloscipl/2024/05/e9b35328-dsc08868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3" y="421241"/>
            <a:ext cx="4712447" cy="31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8074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1006</Words>
  <Application>Microsoft Office PowerPoint</Application>
  <PresentationFormat>Panoramiczny</PresentationFormat>
  <Paragraphs>34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Motyw pakietu Office</vt:lpstr>
      <vt:lpstr>Wydarzenia związanie z Unią Europejską w Muzeum Niepodległości</vt:lpstr>
      <vt:lpstr>Muzeum Niepodległości a Unia Europejska</vt:lpstr>
      <vt:lpstr>Wystawa My Europianie. Od Unii Lubelskiej do Unii Europejskiej</vt:lpstr>
      <vt:lpstr>Wystawa My Europianie.  Od Unii Lubelskiej do  Unii Europejskiej</vt:lpstr>
      <vt:lpstr>Wystawa My Europianie.  Od Unii Lubelskiej do  Unii Europejskiej</vt:lpstr>
      <vt:lpstr>Wystawa Piotr Gagan  – Puszcza Białowieska. Zielone Płuca Europy</vt:lpstr>
      <vt:lpstr>Wystawa Piotr Gagan  – Puszcza Białowieska. Zielone Płuca Europy</vt:lpstr>
      <vt:lpstr>Dni Otwarte Funduszy Europejskich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Mazowiecki Wędrowny Instytut Europejski im. Wojciecha Bogumiła Jastrzębowskiego</vt:lpstr>
      <vt:lpstr>Mazowiecki Wędrowny Instytut Europejski im. Wojciecha Bogumiła Jastrzębowskiego</vt:lpstr>
      <vt:lpstr>Mazowiecki Wędrowny Instytut Europejski im. Wojciecha Bogumiła Jastrzębowskiego</vt:lpstr>
      <vt:lpstr>Mazowiecki Wędrowny Instytut Europejski im. Wojciecha Bogumiła Jastrzębowskiego</vt:lpstr>
      <vt:lpstr>Ochotnicza Straż Pożarna</vt:lpstr>
      <vt:lpstr>Ochotnicza Straż Pożarna</vt:lpstr>
      <vt:lpstr>Dziękuję za uwagę.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 Bilińska</dc:creator>
  <cp:lastModifiedBy>Tadeusz TS. Skoczek</cp:lastModifiedBy>
  <cp:revision>32</cp:revision>
  <dcterms:created xsi:type="dcterms:W3CDTF">2024-05-28T07:00:27Z</dcterms:created>
  <dcterms:modified xsi:type="dcterms:W3CDTF">2024-06-05T20:42:12Z</dcterms:modified>
</cp:coreProperties>
</file>